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AB574C-5F0E-460F-8D37-5CD21BA2584C}" type="datetimeFigureOut">
              <a:rPr lang="en-US" smtClean="0"/>
              <a:pPr/>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2A7F2-1365-43F4-9892-7A4490B6DA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AB574C-5F0E-460F-8D37-5CD21BA2584C}" type="datetimeFigureOut">
              <a:rPr lang="en-US" smtClean="0"/>
              <a:pPr/>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2A7F2-1365-43F4-9892-7A4490B6DA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AB574C-5F0E-460F-8D37-5CD21BA2584C}" type="datetimeFigureOut">
              <a:rPr lang="en-US" smtClean="0"/>
              <a:pPr/>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2A7F2-1365-43F4-9892-7A4490B6DA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AB574C-5F0E-460F-8D37-5CD21BA2584C}" type="datetimeFigureOut">
              <a:rPr lang="en-US" smtClean="0"/>
              <a:pPr/>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2A7F2-1365-43F4-9892-7A4490B6DA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AB574C-5F0E-460F-8D37-5CD21BA2584C}" type="datetimeFigureOut">
              <a:rPr lang="en-US" smtClean="0"/>
              <a:pPr/>
              <a:t>6/19/2013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2A7F2-1365-43F4-9892-7A4490B6DAC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AB574C-5F0E-460F-8D37-5CD21BA2584C}" type="datetimeFigureOut">
              <a:rPr lang="en-US" smtClean="0"/>
              <a:pPr/>
              <a:t>6/19/2013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2A7F2-1365-43F4-9892-7A4490B6DA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AB574C-5F0E-460F-8D37-5CD21BA2584C}" type="datetimeFigureOut">
              <a:rPr lang="en-US" smtClean="0"/>
              <a:pPr/>
              <a:t>6/19/2013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52A7F2-1365-43F4-9892-7A4490B6DA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AB574C-5F0E-460F-8D37-5CD21BA2584C}" type="datetimeFigureOut">
              <a:rPr lang="en-US" smtClean="0"/>
              <a:pPr/>
              <a:t>6/19/2013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52A7F2-1365-43F4-9892-7A4490B6DA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AB574C-5F0E-460F-8D37-5CD21BA2584C}" type="datetimeFigureOut">
              <a:rPr lang="en-US" smtClean="0"/>
              <a:pPr/>
              <a:t>6/19/2013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52A7F2-1365-43F4-9892-7A4490B6DA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AB574C-5F0E-460F-8D37-5CD21BA2584C}" type="datetimeFigureOut">
              <a:rPr lang="en-US" smtClean="0"/>
              <a:pPr/>
              <a:t>6/19/2013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2A7F2-1365-43F4-9892-7A4490B6DA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AB574C-5F0E-460F-8D37-5CD21BA2584C}" type="datetimeFigureOut">
              <a:rPr lang="en-US" smtClean="0"/>
              <a:pPr/>
              <a:t>6/19/2013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2A7F2-1365-43F4-9892-7A4490B6DAC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AB574C-5F0E-460F-8D37-5CD21BA2584C}" type="datetimeFigureOut">
              <a:rPr lang="en-US" smtClean="0"/>
              <a:pPr/>
              <a:t>6/19/2013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52A7F2-1365-43F4-9892-7A4490B6DAC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Prioritizing </a:t>
            </a:r>
            <a:r>
              <a:rPr lang="en-US" smtClean="0"/>
              <a:t>Curriculum Slides</a:t>
            </a:r>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Prioritizing a la Power Standards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ENDURANCE</a:t>
            </a:r>
            <a:r>
              <a:rPr lang="en-US" dirty="0" smtClean="0"/>
              <a:t> - Is the knowledge and skill essential in order to be literate in this area beyond a single test (i.e. is there life-long value to this)?</a:t>
            </a:r>
          </a:p>
          <a:p>
            <a:r>
              <a:rPr lang="en-US" b="1" dirty="0" smtClean="0"/>
              <a:t>LEVERAGE </a:t>
            </a:r>
            <a:r>
              <a:rPr lang="en-US" dirty="0" smtClean="0"/>
              <a:t>- Will the knowledge and skill prove to be valuable in learning essential content in other academic areas?</a:t>
            </a:r>
          </a:p>
          <a:p>
            <a:r>
              <a:rPr lang="en-US" b="1" dirty="0" smtClean="0"/>
              <a:t>READINESS</a:t>
            </a:r>
            <a:r>
              <a:rPr lang="en-US" dirty="0" smtClean="0"/>
              <a:t> -Is the knowledge and skills needed in order for the student to be successful and achieve not only in this grade level, but in subsequent grades?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Standards to Prioritize?</a:t>
            </a:r>
            <a:endParaRPr lang="en-US" dirty="0"/>
          </a:p>
        </p:txBody>
      </p:sp>
      <p:sp>
        <p:nvSpPr>
          <p:cNvPr id="3" name="Content Placeholder 2"/>
          <p:cNvSpPr>
            <a:spLocks noGrp="1"/>
          </p:cNvSpPr>
          <p:nvPr>
            <p:ph idx="1"/>
          </p:nvPr>
        </p:nvSpPr>
        <p:spPr/>
        <p:txBody>
          <a:bodyPr/>
          <a:lstStyle/>
          <a:p>
            <a:r>
              <a:rPr lang="en-US" b="1" dirty="0" smtClean="0"/>
              <a:t>State Academic Standards for your discipline</a:t>
            </a:r>
          </a:p>
          <a:p>
            <a:r>
              <a:rPr lang="en-US" b="1" dirty="0" smtClean="0"/>
              <a:t>The CCLS for Literacy in History, Social Studies, Science and Technical Subjects</a:t>
            </a:r>
          </a:p>
          <a:p>
            <a:pPr lvl="1"/>
            <a:r>
              <a:rPr lang="en-US" dirty="0" smtClean="0"/>
              <a:t>K-5 are the ELA Standards (it’s in the title)</a:t>
            </a:r>
          </a:p>
          <a:p>
            <a:pPr lvl="1"/>
            <a:r>
              <a:rPr lang="en-US" dirty="0" smtClean="0"/>
              <a:t>6-12 are a section of the ELA Standards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lstStyle/>
          <a:p>
            <a:r>
              <a:rPr lang="en-US" dirty="0" smtClean="0"/>
              <a:t>FYI</a:t>
            </a:r>
            <a:endParaRPr lang="en-US" dirty="0"/>
          </a:p>
        </p:txBody>
      </p:sp>
      <p:sp>
        <p:nvSpPr>
          <p:cNvPr id="3" name="Content Placeholder 2"/>
          <p:cNvSpPr>
            <a:spLocks noGrp="1"/>
          </p:cNvSpPr>
          <p:nvPr>
            <p:ph idx="1"/>
          </p:nvPr>
        </p:nvSpPr>
        <p:spPr>
          <a:xfrm>
            <a:off x="457200" y="1524000"/>
            <a:ext cx="8229600" cy="4593336"/>
          </a:xfrm>
        </p:spPr>
        <p:txBody>
          <a:bodyPr>
            <a:normAutofit fontScale="70000" lnSpcReduction="20000"/>
          </a:bodyPr>
          <a:lstStyle/>
          <a:p>
            <a:r>
              <a:rPr lang="en-US" b="1" dirty="0" smtClean="0"/>
              <a:t>What is a guaranteed and viable curriculum?</a:t>
            </a:r>
            <a:r>
              <a:rPr lang="en-US" dirty="0" smtClean="0"/>
              <a:t/>
            </a:r>
            <a:br>
              <a:rPr lang="en-US" dirty="0" smtClean="0"/>
            </a:br>
            <a:r>
              <a:rPr lang="en-US" dirty="0" smtClean="0"/>
              <a:t>A guaranteed and viable curriculum (GVC) is one that guarantees equal opportunity for learning for all students. Similarly, it guarantees adequate time for teachers to teach content and for students to learn it. A guaranteed and viable curriculum is one that guarantees that the curriculum being taught is the curriculum being assessed. It is viable when adequate time is ensured to teach all determined essential content.</a:t>
            </a:r>
          </a:p>
          <a:p>
            <a:endParaRPr lang="en-US" dirty="0" smtClean="0"/>
          </a:p>
          <a:p>
            <a:r>
              <a:rPr lang="en-US" b="1" dirty="0" smtClean="0"/>
              <a:t>What is meant by essential content?  </a:t>
            </a:r>
            <a:r>
              <a:rPr lang="en-US" dirty="0" smtClean="0"/>
              <a:t>Essential content is the knowledge and skills that students need to know, understand, and be able to do in order to succeed in school. Essential content is determined by unpacking provincial standards and creating measurable learning targets.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066800"/>
          </a:xfrm>
        </p:spPr>
        <p:txBody>
          <a:bodyPr/>
          <a:lstStyle/>
          <a:p>
            <a:r>
              <a:rPr lang="en-US" dirty="0" smtClean="0"/>
              <a:t>FYI</a:t>
            </a:r>
            <a:endParaRPr lang="en-US" dirty="0"/>
          </a:p>
        </p:txBody>
      </p:sp>
      <p:sp>
        <p:nvSpPr>
          <p:cNvPr id="3" name="Content Placeholder 2"/>
          <p:cNvSpPr>
            <a:spLocks noGrp="1"/>
          </p:cNvSpPr>
          <p:nvPr>
            <p:ph idx="1"/>
          </p:nvPr>
        </p:nvSpPr>
        <p:spPr>
          <a:xfrm>
            <a:off x="457200" y="1981200"/>
            <a:ext cx="8229600" cy="4593336"/>
          </a:xfrm>
        </p:spPr>
        <p:txBody>
          <a:bodyPr>
            <a:normAutofit fontScale="92500" lnSpcReduction="10000"/>
          </a:bodyPr>
          <a:lstStyle/>
          <a:p>
            <a:r>
              <a:rPr lang="en-US" dirty="0" smtClean="0"/>
              <a:t>Why develop a guaranteed and viable, standards based curriculum?</a:t>
            </a:r>
          </a:p>
          <a:p>
            <a:pPr lvl="1"/>
            <a:r>
              <a:rPr lang="en-US" dirty="0" err="1" smtClean="0"/>
              <a:t>Marzano’s</a:t>
            </a:r>
            <a:r>
              <a:rPr lang="en-US" dirty="0" smtClean="0"/>
              <a:t> research establishes this the one feature of schools that has the most impact on improving student achievement.</a:t>
            </a:r>
          </a:p>
          <a:p>
            <a:pPr lvl="1"/>
            <a:r>
              <a:rPr lang="en-US" dirty="0" smtClean="0"/>
              <a:t>Doug Reeve’s, Mike </a:t>
            </a:r>
            <a:r>
              <a:rPr lang="en-US" dirty="0" err="1" smtClean="0"/>
              <a:t>Schmoker</a:t>
            </a:r>
            <a:r>
              <a:rPr lang="en-US" dirty="0" smtClean="0"/>
              <a:t>, and others consider this the first step </a:t>
            </a:r>
            <a:r>
              <a:rPr lang="en-US" dirty="0" smtClean="0"/>
              <a:t>toward increasing learning for </a:t>
            </a:r>
            <a:r>
              <a:rPr lang="en-US" smtClean="0"/>
              <a:t>all students</a:t>
            </a:r>
            <a:r>
              <a:rPr lang="en-US" smtClean="0"/>
              <a:t>.</a:t>
            </a:r>
            <a:endParaRPr lang="en-US" dirty="0" smtClean="0"/>
          </a:p>
          <a:p>
            <a:pPr lvl="1"/>
            <a:r>
              <a:rPr lang="en-US" dirty="0" smtClean="0"/>
              <a:t>Clear learning targets make instructional decision making easier for teachers and learning clearer for all students.</a:t>
            </a:r>
          </a:p>
          <a:p>
            <a:endParaRPr lang="en-US" dirty="0" smtClean="0"/>
          </a:p>
        </p:txBody>
      </p:sp>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209</Words>
  <Application>Microsoft Office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Prioritizing Curriculum Slides</vt:lpstr>
      <vt:lpstr>Prioritizing a la Power Standards</vt:lpstr>
      <vt:lpstr>Which Standards to Prioritize?</vt:lpstr>
      <vt:lpstr>FYI</vt:lpstr>
      <vt:lpstr>FYI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Prioritizing Curriculum Slides</dc:title>
  <dc:creator>lnfaessler</dc:creator>
  <cp:lastModifiedBy>LDO</cp:lastModifiedBy>
  <cp:revision>2</cp:revision>
  <dcterms:created xsi:type="dcterms:W3CDTF">2012-01-05T22:44:06Z</dcterms:created>
  <dcterms:modified xsi:type="dcterms:W3CDTF">2013-06-19T13:25:30Z</dcterms:modified>
</cp:coreProperties>
</file>